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Assistant Regular" charset="1" panose="00000500000000000000"/>
      <p:regular r:id="rId12"/>
    </p:embeddedFont>
    <p:embeddedFont>
      <p:font typeface="Assistant Regular Bold" charset="1" panose="00000700000000000000"/>
      <p:regular r:id="rId13"/>
    </p:embeddedFont>
    <p:embeddedFont>
      <p:font typeface="HK Grotesk Medium" charset="1" panose="00000600000000000000"/>
      <p:regular r:id="rId14"/>
    </p:embeddedFont>
    <p:embeddedFont>
      <p:font typeface="HK Grotesk Medium Bold" charset="1" panose="00000700000000000000"/>
      <p:regular r:id="rId15"/>
    </p:embeddedFont>
    <p:embeddedFont>
      <p:font typeface="HK Grotesk Medium Italics" charset="1" panose="00000600000000000000"/>
      <p:regular r:id="rId16"/>
    </p:embeddedFont>
    <p:embeddedFont>
      <p:font typeface="HK Grotesk Medium Bold Italics" charset="1" panose="00000700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  <p:embeddedFont>
      <p:font typeface="HK Grotesk Pro Medium" charset="1" panose="00000600000000000000"/>
      <p:regular r:id="rId22"/>
    </p:embeddedFont>
    <p:embeddedFont>
      <p:font typeface="HK Grotesk Pro Medium Bold" charset="1" panose="00000800000000000000"/>
      <p:regular r:id="rId23"/>
    </p:embeddedFont>
    <p:embeddedFont>
      <p:font typeface="HK Grotesk Pro Medium Italics" charset="1" panose="00000600000000000000"/>
      <p:regular r:id="rId24"/>
    </p:embeddedFont>
    <p:embeddedFont>
      <p:font typeface="HK Grotesk Pro Medium Bold Italics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50" Target="slides/slide25.xml" Type="http://schemas.openxmlformats.org/officeDocument/2006/relationships/slide"/><Relationship Id="rId51" Target="slides/slide26.xml" Type="http://schemas.openxmlformats.org/officeDocument/2006/relationships/slide"/><Relationship Id="rId52" Target="slides/slide27.xml" Type="http://schemas.openxmlformats.org/officeDocument/2006/relationships/slide"/><Relationship Id="rId53" Target="slides/slide28.xml" Type="http://schemas.openxmlformats.org/officeDocument/2006/relationships/slide"/><Relationship Id="rId54" Target="slides/slide29.xml" Type="http://schemas.openxmlformats.org/officeDocument/2006/relationships/slide"/><Relationship Id="rId55" Target="slides/slide3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.png" Type="http://schemas.openxmlformats.org/officeDocument/2006/relationships/image"/><Relationship Id="rId6" Target="../media/image19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13" Target="../media/image1.pn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18" Target="../media/image35.png" Type="http://schemas.openxmlformats.org/officeDocument/2006/relationships/image"/><Relationship Id="rId19" Target="../media/image36.svg" Type="http://schemas.openxmlformats.org/officeDocument/2006/relationships/image"/><Relationship Id="rId2" Target="../media/image2.png" Type="http://schemas.openxmlformats.org/officeDocument/2006/relationships/image"/><Relationship Id="rId20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19.png" Type="http://schemas.openxmlformats.org/officeDocument/2006/relationships/image"/><Relationship Id="rId6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209" y="5641002"/>
            <a:ext cx="11941606" cy="3353279"/>
            <a:chOff x="0" y="0"/>
            <a:chExt cx="15922142" cy="447103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408048"/>
              <a:ext cx="10577727" cy="10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HK Grotesk Bold"/>
                </a:rPr>
                <a:t>29 January 2022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15922142" cy="2731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36"/>
                </a:lnSpc>
              </a:pPr>
              <a:r>
                <a:rPr lang="en-US" sz="6810">
                  <a:solidFill>
                    <a:srgbClr val="000000"/>
                  </a:solidFill>
                  <a:latin typeface="HK Grotesk Bold"/>
                </a:rPr>
                <a:t>Solving constraint satisfaction problems using RAT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624184">
            <a:off x="9444916" y="-1802067"/>
            <a:ext cx="9054625" cy="80586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567437">
            <a:off x="16393194" y="5774562"/>
            <a:ext cx="3789612" cy="36238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556" t="20642" r="11144" b="20869"/>
          <a:stretch>
            <a:fillRect/>
          </a:stretch>
        </p:blipFill>
        <p:spPr>
          <a:xfrm flipH="false" flipV="false" rot="0">
            <a:off x="5862775" y="2049283"/>
            <a:ext cx="6562450" cy="61884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92183" y="500606"/>
            <a:ext cx="81153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000000"/>
                </a:solidFill>
                <a:latin typeface="HK Grotesk Bold"/>
              </a:rPr>
              <a:t>Rat in a maze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199663">
            <a:off x="11859811" y="-5281153"/>
            <a:ext cx="9366851" cy="89570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67437">
            <a:off x="15919583" y="9888893"/>
            <a:ext cx="3789612" cy="36238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017281">
            <a:off x="-355480" y="-96363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033790">
            <a:off x="-4412288" y="4878617"/>
            <a:ext cx="7336933" cy="65298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556" t="20642" r="11144" b="20869"/>
          <a:stretch>
            <a:fillRect/>
          </a:stretch>
        </p:blipFill>
        <p:spPr>
          <a:xfrm flipH="false" flipV="false" rot="0">
            <a:off x="5862775" y="2049283"/>
            <a:ext cx="6562450" cy="61884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92183" y="500606"/>
            <a:ext cx="81153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000000"/>
                </a:solidFill>
                <a:latin typeface="HK Grotesk Bold"/>
              </a:rPr>
              <a:t>Rat in a maze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199663">
            <a:off x="11859811" y="-5281153"/>
            <a:ext cx="9366851" cy="89570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67437">
            <a:off x="15919583" y="9888893"/>
            <a:ext cx="3789612" cy="36238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017281">
            <a:off x="-355480" y="-96363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033790">
            <a:off x="-4412288" y="4878617"/>
            <a:ext cx="7336933" cy="65298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556" t="20642" r="11144" b="20869"/>
          <a:stretch>
            <a:fillRect/>
          </a:stretch>
        </p:blipFill>
        <p:spPr>
          <a:xfrm flipH="false" flipV="false" rot="0">
            <a:off x="5862775" y="2049283"/>
            <a:ext cx="6562450" cy="61884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92183" y="500606"/>
            <a:ext cx="81153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000000"/>
                </a:solidFill>
                <a:latin typeface="HK Grotesk Bold"/>
              </a:rPr>
              <a:t>Rat in a maze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199663">
            <a:off x="11859811" y="-5281153"/>
            <a:ext cx="9366851" cy="89570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67437">
            <a:off x="15919583" y="9888893"/>
            <a:ext cx="3789612" cy="36238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017281">
            <a:off x="-355480" y="-96363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033790">
            <a:off x="-4412288" y="4878617"/>
            <a:ext cx="7336933" cy="65298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556" t="20642" r="11144" b="20869"/>
          <a:stretch>
            <a:fillRect/>
          </a:stretch>
        </p:blipFill>
        <p:spPr>
          <a:xfrm flipH="false" flipV="false" rot="0">
            <a:off x="5862775" y="2049283"/>
            <a:ext cx="6562450" cy="61884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92183" y="500606"/>
            <a:ext cx="81153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000000"/>
                </a:solidFill>
                <a:latin typeface="HK Grotesk Bold"/>
              </a:rPr>
              <a:t>Rat in a maze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199663">
            <a:off x="11859811" y="-5281153"/>
            <a:ext cx="9366851" cy="89570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67437">
            <a:off x="15919583" y="9888893"/>
            <a:ext cx="3789612" cy="36238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017281">
            <a:off x="-355480" y="-96363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033790">
            <a:off x="-4412288" y="4878617"/>
            <a:ext cx="7336933" cy="65298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556" t="20642" r="11144" b="20869"/>
          <a:stretch>
            <a:fillRect/>
          </a:stretch>
        </p:blipFill>
        <p:spPr>
          <a:xfrm flipH="false" flipV="false" rot="0">
            <a:off x="5862775" y="2049283"/>
            <a:ext cx="6562450" cy="61884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92183" y="500606"/>
            <a:ext cx="81153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000000"/>
                </a:solidFill>
                <a:latin typeface="HK Grotesk Bold"/>
              </a:rPr>
              <a:t>Rat in a maze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199663">
            <a:off x="11859811" y="-5281153"/>
            <a:ext cx="9366851" cy="89570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67437">
            <a:off x="15919583" y="9888893"/>
            <a:ext cx="3789612" cy="36238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017281">
            <a:off x="-355480" y="-96363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033790">
            <a:off x="-4412288" y="4878617"/>
            <a:ext cx="7336933" cy="65298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556" t="20642" r="11144" b="20869"/>
          <a:stretch>
            <a:fillRect/>
          </a:stretch>
        </p:blipFill>
        <p:spPr>
          <a:xfrm flipH="false" flipV="false" rot="0">
            <a:off x="5862775" y="2049283"/>
            <a:ext cx="6562450" cy="61884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92183" y="500606"/>
            <a:ext cx="81153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000000"/>
                </a:solidFill>
                <a:latin typeface="HK Grotesk Bold"/>
              </a:rPr>
              <a:t>Rat in a maze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199663">
            <a:off x="11859811" y="-5281153"/>
            <a:ext cx="9366851" cy="89570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67437">
            <a:off x="15919583" y="9888893"/>
            <a:ext cx="3789612" cy="36238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017281">
            <a:off x="-355480" y="-96363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033790">
            <a:off x="-4412288" y="4878617"/>
            <a:ext cx="7336933" cy="65298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556" t="20642" r="11144" b="20869"/>
          <a:stretch>
            <a:fillRect/>
          </a:stretch>
        </p:blipFill>
        <p:spPr>
          <a:xfrm flipH="false" flipV="false" rot="0">
            <a:off x="5862775" y="2049283"/>
            <a:ext cx="6562450" cy="61884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92183" y="500606"/>
            <a:ext cx="81153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000000"/>
                </a:solidFill>
                <a:latin typeface="HK Grotesk Bold"/>
              </a:rPr>
              <a:t>Rat in a maze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199663">
            <a:off x="11859811" y="-5281153"/>
            <a:ext cx="9366851" cy="89570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67437">
            <a:off x="15919583" y="9888893"/>
            <a:ext cx="3789612" cy="36238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017281">
            <a:off x="-355480" y="-96363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033790">
            <a:off x="-4412288" y="4878617"/>
            <a:ext cx="7336933" cy="65298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556" t="20642" r="11144" b="20869"/>
          <a:stretch>
            <a:fillRect/>
          </a:stretch>
        </p:blipFill>
        <p:spPr>
          <a:xfrm flipH="false" flipV="false" rot="0">
            <a:off x="5862775" y="2049283"/>
            <a:ext cx="6562450" cy="61884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92183" y="500606"/>
            <a:ext cx="81153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000000"/>
                </a:solidFill>
                <a:latin typeface="HK Grotesk Bold"/>
              </a:rPr>
              <a:t>Rat in a maze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199663">
            <a:off x="11859811" y="-5281153"/>
            <a:ext cx="9366851" cy="89570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67437">
            <a:off x="15919583" y="9888893"/>
            <a:ext cx="3789612" cy="36238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017281">
            <a:off x="-355480" y="-96363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033790">
            <a:off x="-4412288" y="4878617"/>
            <a:ext cx="7336933" cy="65298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556" t="20642" r="11144" b="20869"/>
          <a:stretch>
            <a:fillRect/>
          </a:stretch>
        </p:blipFill>
        <p:spPr>
          <a:xfrm flipH="false" flipV="false" rot="0">
            <a:off x="5862775" y="2049283"/>
            <a:ext cx="6562450" cy="61884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92183" y="500606"/>
            <a:ext cx="811530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000000"/>
                </a:solidFill>
                <a:latin typeface="HK Grotesk Bold"/>
              </a:rPr>
              <a:t>Rat in a maze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199663">
            <a:off x="11859811" y="-5281153"/>
            <a:ext cx="9366851" cy="89570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67437">
            <a:off x="15919583" y="9888893"/>
            <a:ext cx="3789612" cy="36238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017281">
            <a:off x="-355480" y="-96363"/>
            <a:ext cx="1811240" cy="1716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5033790">
            <a:off x="-4412288" y="4878617"/>
            <a:ext cx="7336933" cy="65298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566483" y="1950574"/>
            <a:ext cx="6048259" cy="60636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9151" y="3526790"/>
            <a:ext cx="8338149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pc="-31" sz="3100">
                <a:solidFill>
                  <a:srgbClr val="FFFFFF"/>
                </a:solidFill>
                <a:latin typeface="Assistant Regular"/>
              </a:rPr>
              <a:t> </a:t>
            </a:r>
            <a:r>
              <a:rPr lang="en-US" spc="-31" sz="3100">
                <a:solidFill>
                  <a:srgbClr val="FFFFFF"/>
                </a:solidFill>
                <a:latin typeface="Arimo"/>
              </a:rPr>
              <a:t>Each row must have unique numbers from 1–9</a:t>
            </a: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pc="-31" sz="3100">
                <a:solidFill>
                  <a:srgbClr val="FFFFFF"/>
                </a:solidFill>
                <a:latin typeface="Arimo"/>
              </a:rPr>
              <a:t> Each column has unique numbers from 1–9 </a:t>
            </a: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pc="-31" sz="3100">
                <a:solidFill>
                  <a:srgbClr val="FFFFFF"/>
                </a:solidFill>
                <a:latin typeface="Arimo"/>
              </a:rPr>
              <a:t> Each sub-grid has unique numbers from 1–9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2153" y="2532806"/>
            <a:ext cx="270355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HK Grotesk Medium"/>
              </a:rPr>
              <a:t>Constraints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36020" y="582930"/>
            <a:ext cx="2615961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Sudoku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3462" y="1631022"/>
            <a:ext cx="771756" cy="7215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1207755">
            <a:off x="13625441" y="5706826"/>
            <a:ext cx="6135171" cy="710294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437855" y="7178899"/>
            <a:ext cx="2605188" cy="24684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584156" y="-550315"/>
            <a:ext cx="5225712" cy="46508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13119">
            <a:off x="2338526" y="3835543"/>
            <a:ext cx="5693252" cy="544417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693394" y="1184321"/>
            <a:ext cx="6969792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9"/>
              </a:lnSpc>
            </a:pPr>
            <a:r>
              <a:rPr lang="en-US" sz="7932">
                <a:solidFill>
                  <a:srgbClr val="FFFFFF"/>
                </a:solidFill>
                <a:latin typeface="HK Grotesk Bold"/>
              </a:rPr>
              <a:t>The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26379" y="3996690"/>
            <a:ext cx="8703821" cy="220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HK Grotesk Pro Medium Bold"/>
              </a:rPr>
              <a:t>Sarthak S Kumar</a:t>
            </a:r>
            <a:r>
              <a:rPr lang="en-US" sz="4199">
                <a:solidFill>
                  <a:srgbClr val="FFFFFF"/>
                </a:solidFill>
                <a:latin typeface="HK Grotesk Pro Medium"/>
              </a:rPr>
              <a:t> -PES2UG21CS432</a:t>
            </a: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HK Grotesk Pro Medium Bold"/>
              </a:rPr>
              <a:t>Varun C</a:t>
            </a:r>
            <a:r>
              <a:rPr lang="en-US" sz="4199">
                <a:solidFill>
                  <a:srgbClr val="FFFFFF"/>
                </a:solidFill>
                <a:latin typeface="HK Grotesk Pro Medium"/>
              </a:rPr>
              <a:t> -PES2UG21CS593</a:t>
            </a: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HK Grotesk Pro Medium Bold"/>
              </a:rPr>
              <a:t>Vishal M Godi </a:t>
            </a:r>
            <a:r>
              <a:rPr lang="en-US" sz="4199">
                <a:solidFill>
                  <a:srgbClr val="FFFFFF"/>
                </a:solidFill>
                <a:latin typeface="HK Grotesk Pro Medium"/>
              </a:rPr>
              <a:t>-PES2UG21607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26379" y="6343793"/>
            <a:ext cx="8703821" cy="146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HK Grotesk Pro Medium Bold"/>
              </a:rPr>
              <a:t>Section: </a:t>
            </a:r>
            <a:r>
              <a:rPr lang="en-US" sz="4199">
                <a:solidFill>
                  <a:srgbClr val="FFFFFF"/>
                </a:solidFill>
                <a:latin typeface="HK Grotesk Pro Medium"/>
              </a:rPr>
              <a:t>K</a:t>
            </a: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HK Grotesk Pro Medium Bold"/>
              </a:rPr>
              <a:t>Batch: </a:t>
            </a:r>
            <a:r>
              <a:rPr lang="en-US" sz="4199">
                <a:solidFill>
                  <a:srgbClr val="FFFFFF"/>
                </a:solidFill>
                <a:latin typeface="HK Grotesk Pro Medium"/>
              </a:rPr>
              <a:t>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267060" y="2561394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5CE1E6"/>
                </a:solidFill>
                <a:latin typeface="Open Sans Light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36020" y="582930"/>
            <a:ext cx="2615961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Sudoku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98488" y="2391019"/>
            <a:ext cx="5491025" cy="550496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73238" y="8514979"/>
            <a:ext cx="12341524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3099">
                <a:solidFill>
                  <a:srgbClr val="FFFFFF"/>
                </a:solidFill>
                <a:latin typeface="HK Grotesk Pro Medium"/>
              </a:rPr>
              <a:t>The backtracking algorithm here will try to place each number in each row and column following the constraints until the puzzle is solved.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267060" y="2618544"/>
            <a:ext cx="1973936" cy="404112"/>
            <a:chOff x="0" y="0"/>
            <a:chExt cx="2631915" cy="5388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73258" y="-50054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5CE1E6"/>
                  </a:solidFill>
                  <a:latin typeface="Open Sans Light Bold"/>
                </a:rPr>
                <a:t>2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36020" y="582930"/>
            <a:ext cx="2615961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Sudoku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98488" y="2391019"/>
            <a:ext cx="5491025" cy="550496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73238" y="8514979"/>
            <a:ext cx="12341524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3099">
                <a:solidFill>
                  <a:srgbClr val="FFFFFF"/>
                </a:solidFill>
                <a:latin typeface="HK Grotesk Pro Medium"/>
              </a:rPr>
              <a:t>The backtracking algorithm here will try to place each number in each row and column following the constraints until the puzzle is solved.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267060" y="2618544"/>
            <a:ext cx="4325176" cy="970393"/>
            <a:chOff x="0" y="0"/>
            <a:chExt cx="5766901" cy="129385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73258" y="-50054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714930" y="-57150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9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508245" y="-50054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7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10984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99061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373258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170053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7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980765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8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714930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FF914D"/>
                  </a:solidFill>
                  <a:latin typeface="Open Sans Light Bold"/>
                </a:rPr>
                <a:t>6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903231" y="4334086"/>
            <a:ext cx="24081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No solution?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36020" y="582930"/>
            <a:ext cx="2615961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Sudoku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98488" y="2391019"/>
            <a:ext cx="5491025" cy="550496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973238" y="8514979"/>
            <a:ext cx="12341524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3099">
                <a:solidFill>
                  <a:srgbClr val="FFFFFF"/>
                </a:solidFill>
                <a:latin typeface="HK Grotesk Pro Medium"/>
              </a:rPr>
              <a:t>The backtracking algorithm here will try to place each number in each row and column following the constraints until the puzzle is solved.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267060" y="2618544"/>
            <a:ext cx="4325176" cy="970393"/>
            <a:chOff x="0" y="0"/>
            <a:chExt cx="5766901" cy="129385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73258" y="-50054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714930" y="-57150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9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508245" y="-50054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7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10984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99061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373258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170053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7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980765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FF914D"/>
                  </a:solidFill>
                  <a:latin typeface="Open Sans Light Bold"/>
                </a:rPr>
                <a:t>8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836020" y="582930"/>
            <a:ext cx="2615961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Sudoku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98488" y="2391019"/>
            <a:ext cx="5491025" cy="550496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903231" y="4334086"/>
            <a:ext cx="24081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No solution?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03231" y="5076825"/>
            <a:ext cx="19414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Backtrack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73238" y="8514979"/>
            <a:ext cx="12341524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3099">
                <a:solidFill>
                  <a:srgbClr val="FFFFFF"/>
                </a:solidFill>
                <a:latin typeface="HK Grotesk Pro Medium"/>
              </a:rPr>
              <a:t>The backtracking algorithm here will try to place each number in each row and column following the constraints until the puzzle is solved.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267060" y="2618544"/>
            <a:ext cx="4325176" cy="970393"/>
            <a:chOff x="0" y="0"/>
            <a:chExt cx="5766901" cy="129385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73258" y="-50054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714930" y="-57150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9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508245" y="-50054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7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10984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99061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373258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170053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FF914D"/>
                  </a:solidFill>
                  <a:latin typeface="Open Sans Light Bold"/>
                </a:rPr>
                <a:t>7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836020" y="582930"/>
            <a:ext cx="2615961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Sudoku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98488" y="2391019"/>
            <a:ext cx="5491025" cy="550496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973238" y="8514979"/>
            <a:ext cx="12341524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3099">
                <a:solidFill>
                  <a:srgbClr val="FFFFFF"/>
                </a:solidFill>
                <a:latin typeface="HK Grotesk Pro Medium"/>
              </a:rPr>
              <a:t>The backtracking algorithm here will try to place each number in each row and column following the constraints until the puzzle is solved.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03231" y="4334086"/>
            <a:ext cx="24081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No solution?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03231" y="5076825"/>
            <a:ext cx="19414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Backtrack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267060" y="2618544"/>
            <a:ext cx="4325176" cy="970393"/>
            <a:chOff x="0" y="0"/>
            <a:chExt cx="5766901" cy="129385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73258" y="-50054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714930" y="-57150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9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508245" y="-50054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7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10984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99061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373258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7ED957"/>
                  </a:solidFill>
                  <a:latin typeface="Open Sans Light Bold"/>
                </a:rPr>
                <a:t>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170053" y="704987"/>
              <a:ext cx="258657" cy="5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en-US" sz="2674">
                  <a:solidFill>
                    <a:srgbClr val="5CE1E6"/>
                  </a:solidFill>
                  <a:latin typeface="Open Sans Light Bold"/>
                </a:rPr>
                <a:t>9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836020" y="582930"/>
            <a:ext cx="2615961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Sudoku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98488" y="2391019"/>
            <a:ext cx="5491025" cy="550496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973238" y="8514979"/>
            <a:ext cx="12341524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3099">
                <a:solidFill>
                  <a:srgbClr val="FFFFFF"/>
                </a:solidFill>
                <a:latin typeface="HK Grotesk Pro Medium"/>
              </a:rPr>
              <a:t>The backtracking algorithm here will try to place each number in each row and column following the constraints until the puzzle is solved.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03231" y="4334086"/>
            <a:ext cx="24081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No solution?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03231" y="5076825"/>
            <a:ext cx="19414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Backtrack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03231" y="5770533"/>
            <a:ext cx="10406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Retry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267060" y="2561394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47004" y="2566716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03257" y="2561394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98243" y="2566716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5298" y="313299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66355" y="313299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47004" y="313299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44600" y="313299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52634" y="313299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03257" y="313299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98243" y="313299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87935" y="3683620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66355" y="3683620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47004" y="3683620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44600" y="3683620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52634" y="3683620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87935" y="4276311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67060" y="4276311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66355" y="4276311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44600" y="4276311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52634" y="4276311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98243" y="4276311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67060" y="4886955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75298" y="4886955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52634" y="4886955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03257" y="4886955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87935" y="548423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75298" y="548423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466355" y="548423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44600" y="548423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803257" y="548423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98243" y="5484237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75298" y="6032250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66355" y="6032250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047004" y="6032250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44600" y="6032250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398243" y="6032250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687935" y="6604832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267060" y="6604832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9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875298" y="6604832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466355" y="6604832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047004" y="6604832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44600" y="6604832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52634" y="6604832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8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691850" y="7215476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7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270974" y="7215476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4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050918" y="7215476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8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807172" y="7215476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1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402158" y="7215476"/>
            <a:ext cx="193993" cy="45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7ED957"/>
                </a:solidFill>
                <a:latin typeface="Open Sans Light Bold"/>
              </a:rPr>
              <a:t>9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836020" y="582930"/>
            <a:ext cx="2615961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Sudoku</a:t>
            </a:r>
          </a:p>
        </p:txBody>
      </p:sp>
      <p:pic>
        <p:nvPicPr>
          <p:cNvPr name="Picture 54" id="5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98488" y="2391019"/>
            <a:ext cx="5491025" cy="5504962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2973238" y="8514979"/>
            <a:ext cx="12341524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3099">
                <a:solidFill>
                  <a:srgbClr val="FFFFFF"/>
                </a:solidFill>
                <a:latin typeface="HK Grotesk Pro Medium"/>
              </a:rPr>
              <a:t>The backtracking algorithm here will try to place each number in each row and column following the constraints until the puzzle is solved.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903231" y="4334086"/>
            <a:ext cx="24081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No solution?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903231" y="5076825"/>
            <a:ext cx="19414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Backtrack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903231" y="5770533"/>
            <a:ext cx="10406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Retry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903231" y="6480382"/>
            <a:ext cx="30714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</a:rPr>
              <a:t>Found Solution!</a:t>
            </a:r>
          </a:p>
        </p:txBody>
      </p:sp>
      <p:pic>
        <p:nvPicPr>
          <p:cNvPr name="Picture 60" id="60"/>
          <p:cNvPicPr>
            <a:picLocks noChangeAspect="true"/>
          </p:cNvPicPr>
          <p:nvPr/>
        </p:nvPicPr>
        <p:blipFill>
          <a:blip r:embed="rId5"/>
          <a:srcRect l="281" t="0" r="281" b="3286"/>
          <a:stretch>
            <a:fillRect/>
          </a:stretch>
        </p:blipFill>
        <p:spPr>
          <a:xfrm flipH="false" flipV="false" rot="6090239">
            <a:off x="-13429032" y="5792059"/>
            <a:ext cx="13555230" cy="11733736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088749">
            <a:off x="16466445" y="8619448"/>
            <a:ext cx="2440941" cy="23127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851916" y="-47350"/>
            <a:ext cx="5583018" cy="533876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90086" y="7552348"/>
            <a:ext cx="749313" cy="8067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4807189" y="8577074"/>
            <a:ext cx="8915107" cy="873680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43080" y="2913271"/>
            <a:ext cx="9625307" cy="21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HK Grotesk Pro Medium"/>
              </a:rPr>
              <a:t>Developing a basic UI to facilitate interactions with the reviewers and enable us to present the problems and their solutions in a more organized and interactive manner.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865483" y="3125792"/>
            <a:ext cx="10853875" cy="2408461"/>
            <a:chOff x="0" y="0"/>
            <a:chExt cx="14471834" cy="321128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515346" y="0"/>
              <a:ext cx="5315224" cy="321128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10"/>
            <a:srcRect l="0" t="0" r="0" b="0"/>
            <a:stretch>
              <a:fillRect/>
            </a:stretch>
          </p:blipFill>
          <p:spPr>
            <a:xfrm flipH="false" flipV="false" rot="0">
              <a:off x="9830569" y="7052"/>
              <a:ext cx="1688896" cy="3204229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6242718" y="1604632"/>
              <a:ext cx="1860478" cy="612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8"/>
                </a:lnSpc>
              </a:pPr>
              <a:r>
                <a:rPr lang="en-US" sz="3398">
                  <a:solidFill>
                    <a:srgbClr val="530B63"/>
                  </a:solidFill>
                  <a:latin typeface="HK Grotesk Bold Bold"/>
                </a:rPr>
                <a:t>RAT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19215"/>
              <a:ext cx="14471834" cy="766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00"/>
                </a:lnSpc>
              </a:pPr>
              <a:r>
                <a:rPr lang="en-US" sz="4100">
                  <a:solidFill>
                    <a:srgbClr val="530B63"/>
                  </a:solidFill>
                  <a:latin typeface="HK Grotesk Bold Bold"/>
                </a:rPr>
                <a:t>PROJECT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378973" y="1014969"/>
              <a:ext cx="6678879" cy="346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2"/>
                </a:lnSpc>
              </a:pPr>
              <a:r>
                <a:rPr lang="en-US" sz="1892">
                  <a:solidFill>
                    <a:srgbClr val="530B63"/>
                  </a:solidFill>
                  <a:latin typeface="HK Grotesk Bold Bold"/>
                </a:rPr>
                <a:t>PROJECT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055747" y="1468608"/>
              <a:ext cx="1238540" cy="414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2"/>
                </a:lnSpc>
              </a:pPr>
              <a:r>
                <a:rPr lang="en-US" sz="2262">
                  <a:solidFill>
                    <a:srgbClr val="530B63"/>
                  </a:solidFill>
                  <a:latin typeface="HK Grotesk Bold Bold"/>
                </a:rPr>
                <a:t>RAT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16636" y="2098287"/>
            <a:ext cx="771756" cy="72159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-2974425">
            <a:off x="-3997106" y="6648467"/>
            <a:ext cx="7027814" cy="625475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67095" y="4330023"/>
            <a:ext cx="213105" cy="28413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29764" y="4614162"/>
            <a:ext cx="388124" cy="46412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37280" y="4846224"/>
            <a:ext cx="6232267" cy="3354093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836020" y="582930"/>
            <a:ext cx="2615961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>
                <a:solidFill>
                  <a:srgbClr val="000000"/>
                </a:solidFill>
                <a:latin typeface="HK Grotesk Bold"/>
              </a:rPr>
              <a:t>UI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490257">
            <a:off x="7989172" y="8611142"/>
            <a:ext cx="2546291" cy="24126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6148233">
            <a:off x="13047905" y="3255637"/>
            <a:ext cx="6861060" cy="656088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6321" y="4547552"/>
            <a:ext cx="12747578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000000"/>
                </a:solidFill>
                <a:latin typeface="HK Grotesk Medium"/>
              </a:rPr>
              <a:t>Technologies and Resources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199937" y="-2354746"/>
            <a:ext cx="7027814" cy="62547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490257">
            <a:off x="3442333" y="9645209"/>
            <a:ext cx="2546291" cy="24126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6148233">
            <a:off x="12718079" y="5198709"/>
            <a:ext cx="6861060" cy="65608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0130" y="7803573"/>
            <a:ext cx="1579494" cy="128944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87259" y="7803573"/>
            <a:ext cx="1803415" cy="128944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79530" y="2079030"/>
            <a:ext cx="6128940" cy="612894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0130" y="6062306"/>
            <a:ext cx="1579494" cy="146462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47529" y="6062306"/>
            <a:ext cx="1695519" cy="149629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036522" y="4620107"/>
            <a:ext cx="14214957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Constraint satisfaction problems?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17494525" y="9179016"/>
            <a:ext cx="4068454" cy="38904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209" y="8130681"/>
            <a:ext cx="1472659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731F7D"/>
                </a:solidFill>
                <a:latin typeface="HK Grotesk Bold"/>
              </a:rPr>
              <a:t>Solving constraint satisfaction problems using RAT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0209" y="6688451"/>
            <a:ext cx="11941606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9"/>
              </a:lnSpc>
            </a:pPr>
            <a:r>
              <a:rPr lang="en-US" sz="6999">
                <a:solidFill>
                  <a:srgbClr val="000000"/>
                </a:solidFill>
                <a:latin typeface="HK Grotesk Bold"/>
              </a:rPr>
              <a:t>Thank you!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624184">
            <a:off x="9502066" y="-1204481"/>
            <a:ext cx="9054625" cy="805861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17281">
            <a:off x="7145034" y="18907"/>
            <a:ext cx="1811240" cy="17161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567437">
            <a:off x="16393194" y="5774562"/>
            <a:ext cx="3789612" cy="362381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199663">
            <a:off x="8091274" y="-4622299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6814185" y="4097499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394911">
            <a:off x="16125490" y="7311630"/>
            <a:ext cx="5163362" cy="48922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03825" y="3814937"/>
            <a:ext cx="1107864" cy="112008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9549" y="2178170"/>
            <a:ext cx="771756" cy="72159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89549" y="3098346"/>
            <a:ext cx="11477092" cy="183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7"/>
              </a:lnSpc>
            </a:pPr>
            <a:r>
              <a:rPr lang="en-US" sz="3099">
                <a:solidFill>
                  <a:srgbClr val="000000"/>
                </a:solidFill>
                <a:latin typeface="HK Grotesk Pro Medium"/>
              </a:rPr>
              <a:t>It is the process of finding a solution to a set of 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constraints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, that impose conditions that the 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variables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 must 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satisfy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. A solution is therefore a set of values for the variables that satisfies all constraints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9549" y="5518083"/>
            <a:ext cx="14622139" cy="13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7"/>
              </a:lnSpc>
            </a:pPr>
            <a:r>
              <a:rPr lang="en-US" sz="3099">
                <a:solidFill>
                  <a:srgbClr val="000000"/>
                </a:solidFill>
                <a:latin typeface="HK Grotesk Pro Medium Bold"/>
              </a:rPr>
              <a:t>Constraint satisfaction problems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 on finite domains are typically solved using a form of search. The most used techniques are variants of backtracking using </a:t>
            </a:r>
            <a:r>
              <a:rPr lang="en-US" sz="3099">
                <a:solidFill>
                  <a:srgbClr val="000000"/>
                </a:solidFill>
                <a:latin typeface="HK Grotesk Pro Medium Bold"/>
              </a:rPr>
              <a:t>recursion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, constraint propagation, and local search.</a:t>
            </a:r>
            <a:r>
              <a:rPr lang="en-US" sz="3099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33790">
            <a:off x="-3142758" y="5113384"/>
            <a:ext cx="7336933" cy="652987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036522" y="4620107"/>
            <a:ext cx="14214957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Recursive algorithms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17494525" y="9179016"/>
            <a:ext cx="4068454" cy="38904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199663">
            <a:off x="5246226" y="-5712473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15648166" y="2779072"/>
            <a:ext cx="2207918" cy="20920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394911">
            <a:off x="16125490" y="7311630"/>
            <a:ext cx="5163362" cy="48922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3103386" y="3723618"/>
            <a:ext cx="2050752" cy="214177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27705" y="4332954"/>
            <a:ext cx="1202114" cy="9421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2000" y="2088311"/>
            <a:ext cx="771756" cy="72159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62000" y="2871336"/>
            <a:ext cx="8623548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K Grotesk Pro Medium"/>
              </a:rPr>
              <a:t>A recursive function is one that calls itself with simpler values.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000" y="4266279"/>
            <a:ext cx="11602168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K Grotesk Pro Medium"/>
              </a:rPr>
              <a:t>In recursion, we try to solve a problem by solving a smaller instance of the same problem, unless the problem is so small that we can just solve it directly.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2000" y="6275203"/>
            <a:ext cx="1316570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K Grotesk Pro Medium Bold"/>
              </a:rPr>
              <a:t>Backtracking 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is a recursive tool for solving 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constraint satisfaction problems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-3274979" y="-2782475"/>
            <a:ext cx="4068454" cy="389045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36522" y="4547552"/>
            <a:ext cx="14214957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Backtracking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624184">
            <a:off x="13338716" y="-5727325"/>
            <a:ext cx="9054625" cy="80586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17281">
            <a:off x="9852445" y="137269"/>
            <a:ext cx="1811240" cy="17161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567437">
            <a:off x="12790186" y="8790544"/>
            <a:ext cx="3789612" cy="362381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75811" y="2889691"/>
            <a:ext cx="385113" cy="3851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8927" y="1192897"/>
            <a:ext cx="771756" cy="7215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32072" y="3485939"/>
            <a:ext cx="817913" cy="76289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59411" y="3274804"/>
            <a:ext cx="817913" cy="76289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8989" y="3485939"/>
            <a:ext cx="817913" cy="76289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11440" y="2909333"/>
            <a:ext cx="1493833" cy="149383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68927" y="2101321"/>
            <a:ext cx="9615342" cy="270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HK Grotesk Pro Medium"/>
              </a:rPr>
              <a:t>It's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 an </a:t>
            </a:r>
            <a:r>
              <a:rPr lang="en-US" sz="3099">
                <a:solidFill>
                  <a:srgbClr val="000000"/>
                </a:solidFill>
                <a:latin typeface="HK Grotesk Pro Medium Bold"/>
              </a:rPr>
              <a:t>algorithmic-technique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 for solving problems recursively by trying to build a solution incrementally, one at a time removing those solutions that fail to satisfy the constraints of the problem at any point of time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8927" y="5064004"/>
            <a:ext cx="16864073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pc="-31" sz="3100">
                <a:solidFill>
                  <a:srgbClr val="000000"/>
                </a:solidFill>
                <a:latin typeface="HK Grotesk Pro Medium"/>
              </a:rPr>
              <a:t>In short words, it's sea</a:t>
            </a:r>
            <a:r>
              <a:rPr lang="en-US" spc="-31" sz="3100">
                <a:solidFill>
                  <a:srgbClr val="000000"/>
                </a:solidFill>
                <a:latin typeface="HK Grotesk Pro Medium"/>
              </a:rPr>
              <a:t>rching </a:t>
            </a:r>
            <a:r>
              <a:rPr lang="en-US" spc="-31" sz="3100">
                <a:solidFill>
                  <a:srgbClr val="000000"/>
                </a:solidFill>
                <a:latin typeface="HK Grotesk Pro Medium Bold"/>
              </a:rPr>
              <a:t>every possible combination</a:t>
            </a:r>
            <a:r>
              <a:rPr lang="en-US" spc="-31" sz="3100">
                <a:solidFill>
                  <a:srgbClr val="000000"/>
                </a:solidFill>
                <a:latin typeface="HK Grotesk Pro Medium"/>
              </a:rPr>
              <a:t> in order to solve a computational problem.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927" y="6502294"/>
            <a:ext cx="16490373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K Grotesk Pro Medium"/>
              </a:rPr>
              <a:t>I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n </a:t>
            </a:r>
            <a:r>
              <a:rPr lang="en-US" sz="3099">
                <a:solidFill>
                  <a:srgbClr val="000000"/>
                </a:solidFill>
                <a:latin typeface="HK Grotesk Pro Medium Bold"/>
              </a:rPr>
              <a:t>recursion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, the function calls itself until it reaches a base case.</a:t>
            </a: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K Grotesk Pro Medium"/>
              </a:rPr>
              <a:t>in </a:t>
            </a:r>
            <a:r>
              <a:rPr lang="en-US" sz="3099">
                <a:solidFill>
                  <a:srgbClr val="000000"/>
                </a:solidFill>
                <a:latin typeface="HK Grotesk Pro Medium Bold"/>
              </a:rPr>
              <a:t>backtracking</a:t>
            </a:r>
            <a:r>
              <a:rPr lang="en-US" sz="3099">
                <a:solidFill>
                  <a:srgbClr val="000000"/>
                </a:solidFill>
                <a:latin typeface="HK Grotesk Pro Medium"/>
              </a:rPr>
              <a:t>, we use recursion to explore all the possibilities until we get the best result for the problem.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7000"/>
          </a:blip>
          <a:srcRect l="0" t="0" r="0" b="0"/>
          <a:stretch>
            <a:fillRect/>
          </a:stretch>
        </p:blipFill>
        <p:spPr>
          <a:xfrm flipH="false" flipV="false"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8000"/>
          </a:blip>
          <a:srcRect l="0" t="0" r="0" b="0"/>
          <a:stretch>
            <a:fillRect/>
          </a:stretch>
        </p:blipFill>
        <p:spPr>
          <a:xfrm flipH="false" flipV="false"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207755">
            <a:off x="13218087" y="5225672"/>
            <a:ext cx="6135171" cy="710294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89150" y="4547553"/>
            <a:ext cx="10909700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9"/>
              </a:lnSpc>
            </a:pPr>
            <a:r>
              <a:rPr lang="en-US" sz="7999">
                <a:solidFill>
                  <a:srgbClr val="FFFFFF"/>
                </a:solidFill>
                <a:latin typeface="HK Grotesk Medium"/>
              </a:rPr>
              <a:t>Implementation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576552" y="9576568"/>
            <a:ext cx="711448" cy="7104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DAE2dOfhKHY</dc:identifier>
  <dcterms:modified xsi:type="dcterms:W3CDTF">2011-08-01T06:04:30Z</dcterms:modified>
  <cp:revision>1</cp:revision>
  <dc:title>Presentation</dc:title>
</cp:coreProperties>
</file>